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A35CB-CD29-4FFF-B613-876B2D338E46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8B6F6-E6DE-42ED-BDE6-B0495B7DB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5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C2E88-0898-574E-B67A-C6AEACCD466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969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D4DB4-815B-4E90-9842-6F47FA223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920AE-6830-4554-97C5-47BF3B2800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A484D-DAB1-4FEA-A1C7-0228148B1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DE50-488E-4949-8070-C831BE94736B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74416-530B-46E8-8B21-184D9E6B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A5D41-0297-45C4-8EBD-0D6330DE4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E0CB-FBDD-481C-9D31-952557CABA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548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8FF81-49F2-463C-AACA-A646E9A2D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ED406C-F6CB-4648-957A-C0BF21371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56A7C-3BE8-4ABA-BE59-5463D5870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DE50-488E-4949-8070-C831BE94736B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29B20-37A5-4BC8-8B75-AD3B12C51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9DE2A-8761-4A2A-8DD3-ED60336F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E0CB-FBDD-481C-9D31-952557CABA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379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124448-EACD-47D7-B7EB-BC65FFA5AC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88E12-1527-4C5A-9B84-AC7FEC15D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8AA97-4878-4A33-99AA-1CBD831FC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DE50-488E-4949-8070-C831BE94736B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E8D13-8EF9-4374-9780-4AFDE5484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E2C00-2592-464E-BB64-939BC2C8A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E0CB-FBDD-481C-9D31-952557CABA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06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45EE0-580D-436A-8971-0EC5D06D1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46D60-F0B5-47C5-8F57-851E9A283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85977-ABD3-4A6E-8D1F-BDA2422E4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DE50-488E-4949-8070-C831BE94736B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CF1B4-FF9B-490A-A612-4F8AB7CF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760F4-D1C3-46D6-9F58-972BB7A79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E0CB-FBDD-481C-9D31-952557CABA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291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092F2-A001-43C2-BC45-F2CAA13D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F70AA-B625-4A9A-B012-D14C8AA52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921FB-18BB-4422-B6F3-EE9F922B1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DE50-488E-4949-8070-C831BE94736B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0170F-AA59-4EF9-A2E7-0FF6BC6B1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25F94-7785-4DF1-BBEC-43E2E715C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E0CB-FBDD-481C-9D31-952557CABA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576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B9030-0A16-4F2D-AF1E-1C7237123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B224E-6CBB-4286-8E7B-B1A5983752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50B4A2-13E3-410C-AFE8-D98C579C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418AA0-D281-40A2-BA18-5D5E850CE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DE50-488E-4949-8070-C831BE94736B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E58EE3-A8B9-4F2E-BA41-B7C8924B2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376BD4-215A-4ADE-A402-9BA6B0CAF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E0CB-FBDD-481C-9D31-952557CABA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52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3FE8F-09A8-460E-A1AD-80446D78D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69A65-0A84-4A07-BF7F-809A94850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869313-5F23-46FC-9B43-53A45980B2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101E0C-C32A-4A8A-BC04-6F911DF218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AB1BC3-215E-4829-9E92-8190135192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4F7806-7ED4-4E3D-8374-A19880243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DE50-488E-4949-8070-C831BE94736B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74E540-497F-4364-8EF0-E3C0BA069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97108A-5C2F-43C2-B788-4DE0A8FAB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E0CB-FBDD-481C-9D31-952557CABA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4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90CF4-B129-4DD5-83CC-72C46DAEB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F33E16-7C2A-449D-AEE9-4DDD12E23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DE50-488E-4949-8070-C831BE94736B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E35539-B3FC-41DE-9D54-6E6642DB1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348F09-5548-4FE3-A058-A8813CC12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E0CB-FBDD-481C-9D31-952557CABA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84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FF10D7-077E-4AAF-A098-EB7FEA071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DE50-488E-4949-8070-C831BE94736B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E90CA9-768B-43DE-821D-E5A5614DC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C540F-F4E2-428A-A3B2-40E731638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E0CB-FBDD-481C-9D31-952557CABA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893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CE65-123F-42CF-B94E-E0AA8D96B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53B34-2902-4BFC-B3D6-606A4F3A4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8A0C0F-9743-451C-8D3B-2DD7A6856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3E880-25B3-407D-8931-6404B34B6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DE50-488E-4949-8070-C831BE94736B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700C95-B263-4E56-AEBB-2A6D4CF57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7D6EB7-528F-4809-B3D6-667912A51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E0CB-FBDD-481C-9D31-952557CABA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356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CC186-5D7B-4199-9937-098C5A7B3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63745-95DE-4ACE-A597-010B1EA025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DA97E0-8079-45F7-B441-6EB44B261C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D90B7-8144-4E5B-8D08-01B605E2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DE50-488E-4949-8070-C831BE94736B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9595CB-1119-43F3-BFBA-6AA906F0F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F28A1-095A-46D2-B649-1158662B6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E0CB-FBDD-481C-9D31-952557CABA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568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2EBCA0-5774-43B5-B30C-C4A796769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14C0F-A693-45AD-91D1-4A0891AD3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ECEC2-67DF-4FF7-83CA-205EA7FDF8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CDE50-488E-4949-8070-C831BE94736B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84A5B-8381-4BB4-B9C1-9EEB172E09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B8ECC-0095-4A18-97E2-7CA0301B6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9E0CB-FBDD-481C-9D31-952557CABA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50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C0B7892-A27D-4CA7-AA0F-F37F7F6A6284}"/>
              </a:ext>
            </a:extLst>
          </p:cNvPr>
          <p:cNvGrpSpPr/>
          <p:nvPr/>
        </p:nvGrpSpPr>
        <p:grpSpPr>
          <a:xfrm>
            <a:off x="379927" y="528266"/>
            <a:ext cx="3000375" cy="6086475"/>
            <a:chOff x="557212" y="528266"/>
            <a:chExt cx="3000375" cy="6086475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1B30BB5A-74EC-3744-8273-C6AE0885AC53}"/>
                </a:ext>
              </a:extLst>
            </p:cNvPr>
            <p:cNvSpPr/>
            <p:nvPr/>
          </p:nvSpPr>
          <p:spPr>
            <a:xfrm>
              <a:off x="557212" y="528266"/>
              <a:ext cx="3000375" cy="6086475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6EB1800-B908-774A-AB26-1B2795F4A0E6}"/>
                </a:ext>
              </a:extLst>
            </p:cNvPr>
            <p:cNvSpPr/>
            <p:nvPr/>
          </p:nvSpPr>
          <p:spPr>
            <a:xfrm>
              <a:off x="831272" y="938151"/>
              <a:ext cx="2474026" cy="498763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D2B3F18-9F0B-0448-AA46-CF85BED20AA6}"/>
                </a:ext>
              </a:extLst>
            </p:cNvPr>
            <p:cNvSpPr/>
            <p:nvPr/>
          </p:nvSpPr>
          <p:spPr>
            <a:xfrm>
              <a:off x="1831768" y="6044540"/>
              <a:ext cx="451262" cy="451262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C465D15-DA78-F744-B162-D4DA1543D74A}"/>
                </a:ext>
              </a:extLst>
            </p:cNvPr>
            <p:cNvSpPr/>
            <p:nvPr/>
          </p:nvSpPr>
          <p:spPr>
            <a:xfrm>
              <a:off x="2980704" y="641269"/>
              <a:ext cx="190005" cy="20188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5F07DD-459F-5741-8F1E-A67C1CA69DAD}"/>
                </a:ext>
              </a:extLst>
            </p:cNvPr>
            <p:cNvCxnSpPr>
              <a:cxnSpLocks/>
            </p:cNvCxnSpPr>
            <p:nvPr/>
          </p:nvCxnSpPr>
          <p:spPr>
            <a:xfrm>
              <a:off x="1647701" y="724397"/>
              <a:ext cx="819397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3AC3D2E-F2F0-6A47-85D8-E3B0DCA483F1}"/>
              </a:ext>
            </a:extLst>
          </p:cNvPr>
          <p:cNvSpPr/>
          <p:nvPr/>
        </p:nvSpPr>
        <p:spPr>
          <a:xfrm>
            <a:off x="688106" y="962976"/>
            <a:ext cx="2403247" cy="6175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Browse Tech News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68C93D7D-E871-3B4A-827C-8DC378528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400903"/>
              </p:ext>
            </p:extLst>
          </p:nvPr>
        </p:nvGraphicFramePr>
        <p:xfrm>
          <a:off x="688106" y="1605318"/>
          <a:ext cx="2417636" cy="4332159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049979">
                  <a:extLst>
                    <a:ext uri="{9D8B030D-6E8A-4147-A177-3AD203B41FA5}">
                      <a16:colId xmlns:a16="http://schemas.microsoft.com/office/drawing/2014/main" val="2618076252"/>
                    </a:ext>
                  </a:extLst>
                </a:gridCol>
                <a:gridCol w="1367657">
                  <a:extLst>
                    <a:ext uri="{9D8B030D-6E8A-4147-A177-3AD203B41FA5}">
                      <a16:colId xmlns:a16="http://schemas.microsoft.com/office/drawing/2014/main" val="910666328"/>
                    </a:ext>
                  </a:extLst>
                </a:gridCol>
              </a:tblGrid>
              <a:tr h="1069533">
                <a:tc>
                  <a:txBody>
                    <a:bodyPr/>
                    <a:lstStyle/>
                    <a:p>
                      <a:endParaRPr lang="en-GB" sz="115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GB" sz="1150" b="0" i="0" u="none" strike="noStrike" dirty="0">
                          <a:solidFill>
                            <a:srgbClr val="111111"/>
                          </a:solidFill>
                          <a:effectLst/>
                          <a:latin typeface="Open Sans"/>
                        </a:rPr>
                        <a:t>Families raise concern over use of robots in care home</a:t>
                      </a:r>
                      <a:endParaRPr lang="en-GB" sz="115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82300221"/>
                  </a:ext>
                </a:extLst>
              </a:tr>
              <a:tr h="1069533">
                <a:tc>
                  <a:txBody>
                    <a:bodyPr/>
                    <a:lstStyle/>
                    <a:p>
                      <a:endParaRPr lang="en-GB" sz="1150" dirty="0"/>
                    </a:p>
                  </a:txBody>
                  <a:tcPr marL="36000" marR="36000" marT="36000" marB="3600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50" b="0" i="0" u="none" strike="noStrike" dirty="0">
                          <a:solidFill>
                            <a:srgbClr val="111111"/>
                          </a:solidFill>
                          <a:effectLst/>
                          <a:latin typeface="Open Sans"/>
                        </a:rPr>
                        <a:t>7 killed in accident involving autonomous car. Are they safe?</a:t>
                      </a:r>
                      <a:endParaRPr lang="en-GB" sz="115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13948182"/>
                  </a:ext>
                </a:extLst>
              </a:tr>
              <a:tr h="1069533">
                <a:tc>
                  <a:txBody>
                    <a:bodyPr/>
                    <a:lstStyle/>
                    <a:p>
                      <a:endParaRPr lang="en-GB" sz="115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GB" sz="1150" b="0" i="0" u="none" strike="noStrike" dirty="0">
                          <a:solidFill>
                            <a:srgbClr val="111111"/>
                          </a:solidFill>
                          <a:effectLst/>
                          <a:latin typeface="Open Sans"/>
                        </a:rPr>
                        <a:t>Robots introduced into local factory for first time, workers fear for their jobs</a:t>
                      </a:r>
                      <a:endParaRPr lang="en-GB" sz="115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380104609"/>
                  </a:ext>
                </a:extLst>
              </a:tr>
              <a:tr h="1069533">
                <a:tc>
                  <a:txBody>
                    <a:bodyPr/>
                    <a:lstStyle/>
                    <a:p>
                      <a:endParaRPr lang="en-GB" sz="115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GB" sz="1150" b="0" i="0" u="none" strike="noStrike" dirty="0">
                          <a:solidFill>
                            <a:srgbClr val="111111"/>
                          </a:solidFill>
                          <a:effectLst/>
                          <a:latin typeface="Open Sans"/>
                        </a:rPr>
                        <a:t>Fears as Big Brother invades the home through Assistive Robots monitoring your every move</a:t>
                      </a:r>
                      <a:endParaRPr lang="en-GB" sz="115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918990891"/>
                  </a:ext>
                </a:extLst>
              </a:tr>
            </a:tbl>
          </a:graphicData>
        </a:graphic>
      </p:graphicFrame>
      <p:pic>
        <p:nvPicPr>
          <p:cNvPr id="17" name="Picture 16" descr="A picture containing person, indoor, holding, person&#10;&#10;Description automatically generated">
            <a:extLst>
              <a:ext uri="{FF2B5EF4-FFF2-40B4-BE49-F238E27FC236}">
                <a16:creationId xmlns:a16="http://schemas.microsoft.com/office/drawing/2014/main" id="{4B9B3A20-643E-3A4F-A655-1B5651F722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47" b="20211"/>
          <a:stretch/>
        </p:blipFill>
        <p:spPr>
          <a:xfrm>
            <a:off x="697201" y="1619682"/>
            <a:ext cx="1036561" cy="1044534"/>
          </a:xfrm>
          <a:prstGeom prst="rect">
            <a:avLst/>
          </a:prstGeom>
        </p:spPr>
      </p:pic>
      <p:pic>
        <p:nvPicPr>
          <p:cNvPr id="19" name="Picture 18" descr="A picture containing sitting, helmet, table, small&#10;&#10;Description automatically generated">
            <a:extLst>
              <a:ext uri="{FF2B5EF4-FFF2-40B4-BE49-F238E27FC236}">
                <a16:creationId xmlns:a16="http://schemas.microsoft.com/office/drawing/2014/main" id="{80D0697A-3FB6-354A-B3C5-7A9608341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23" y="2872055"/>
            <a:ext cx="1030378" cy="623056"/>
          </a:xfrm>
          <a:prstGeom prst="rect">
            <a:avLst/>
          </a:prstGeom>
        </p:spPr>
      </p:pic>
      <p:pic>
        <p:nvPicPr>
          <p:cNvPr id="25" name="Picture 24" descr="A picture containing indoor, person, person, orange&#10;&#10;Description automatically generated">
            <a:extLst>
              <a:ext uri="{FF2B5EF4-FFF2-40B4-BE49-F238E27FC236}">
                <a16:creationId xmlns:a16="http://schemas.microsoft.com/office/drawing/2014/main" id="{CDD4424A-9BA2-6D43-89B4-EA0E1FCCEF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201" y="3756874"/>
            <a:ext cx="1030378" cy="1044534"/>
          </a:xfrm>
          <a:prstGeom prst="rect">
            <a:avLst/>
          </a:prstGeom>
        </p:spPr>
      </p:pic>
      <p:pic>
        <p:nvPicPr>
          <p:cNvPr id="27" name="Picture 26" descr="A small child sitting on a couch&#10;&#10;Description automatically generated">
            <a:extLst>
              <a:ext uri="{FF2B5EF4-FFF2-40B4-BE49-F238E27FC236}">
                <a16:creationId xmlns:a16="http://schemas.microsoft.com/office/drawing/2014/main" id="{E54E0E96-C338-A749-B88E-423589502EC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012" r="29121" b="13657"/>
          <a:stretch/>
        </p:blipFill>
        <p:spPr>
          <a:xfrm>
            <a:off x="697201" y="4857848"/>
            <a:ext cx="1026859" cy="10027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9ABF431-D280-44AB-BA1E-1A73DF2C1CCE}"/>
              </a:ext>
            </a:extLst>
          </p:cNvPr>
          <p:cNvGrpSpPr/>
          <p:nvPr/>
        </p:nvGrpSpPr>
        <p:grpSpPr>
          <a:xfrm>
            <a:off x="4684251" y="523255"/>
            <a:ext cx="3000375" cy="6086475"/>
            <a:chOff x="3818904" y="523255"/>
            <a:chExt cx="3000375" cy="6086475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AA974E39-2A3D-6F4A-961E-6AA76B98FAA2}"/>
                </a:ext>
              </a:extLst>
            </p:cNvPr>
            <p:cNvSpPr/>
            <p:nvPr/>
          </p:nvSpPr>
          <p:spPr>
            <a:xfrm>
              <a:off x="3818904" y="523255"/>
              <a:ext cx="3000375" cy="6086475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8C8BAAA-E95D-3345-9C26-6CCAE123F27F}"/>
                </a:ext>
              </a:extLst>
            </p:cNvPr>
            <p:cNvSpPr/>
            <p:nvPr/>
          </p:nvSpPr>
          <p:spPr>
            <a:xfrm>
              <a:off x="4092964" y="933140"/>
              <a:ext cx="2474026" cy="498763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C2B0D57-7776-BA42-AD9F-09662A78F483}"/>
                </a:ext>
              </a:extLst>
            </p:cNvPr>
            <p:cNvSpPr/>
            <p:nvPr/>
          </p:nvSpPr>
          <p:spPr>
            <a:xfrm>
              <a:off x="5093460" y="6039529"/>
              <a:ext cx="451262" cy="451262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3D42B39-5164-A544-9172-359E82BA3FF3}"/>
                </a:ext>
              </a:extLst>
            </p:cNvPr>
            <p:cNvSpPr/>
            <p:nvPr/>
          </p:nvSpPr>
          <p:spPr>
            <a:xfrm>
              <a:off x="6242396" y="636258"/>
              <a:ext cx="190005" cy="20188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7AC53B1-14B1-3940-A783-6AC77D7BB7D3}"/>
                </a:ext>
              </a:extLst>
            </p:cNvPr>
            <p:cNvCxnSpPr>
              <a:cxnSpLocks/>
            </p:cNvCxnSpPr>
            <p:nvPr/>
          </p:nvCxnSpPr>
          <p:spPr>
            <a:xfrm>
              <a:off x="4909393" y="719386"/>
              <a:ext cx="819397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CD7AFBD9-753B-0D4E-AF34-51633E417705}"/>
              </a:ext>
            </a:extLst>
          </p:cNvPr>
          <p:cNvSpPr/>
          <p:nvPr/>
        </p:nvSpPr>
        <p:spPr>
          <a:xfrm>
            <a:off x="4992430" y="957965"/>
            <a:ext cx="2403247" cy="6175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Browse Tech News</a:t>
            </a:r>
          </a:p>
        </p:txBody>
      </p:sp>
      <p:graphicFrame>
        <p:nvGraphicFramePr>
          <p:cNvPr id="35" name="Table 14">
            <a:extLst>
              <a:ext uri="{FF2B5EF4-FFF2-40B4-BE49-F238E27FC236}">
                <a16:creationId xmlns:a16="http://schemas.microsoft.com/office/drawing/2014/main" id="{CEBE3953-F06C-BC4D-86A5-AC1DC5ED0B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289236"/>
              </p:ext>
            </p:extLst>
          </p:nvPr>
        </p:nvGraphicFramePr>
        <p:xfrm>
          <a:off x="4992430" y="1600307"/>
          <a:ext cx="2417636" cy="4292421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049979">
                  <a:extLst>
                    <a:ext uri="{9D8B030D-6E8A-4147-A177-3AD203B41FA5}">
                      <a16:colId xmlns:a16="http://schemas.microsoft.com/office/drawing/2014/main" val="2618076252"/>
                    </a:ext>
                  </a:extLst>
                </a:gridCol>
                <a:gridCol w="1367657">
                  <a:extLst>
                    <a:ext uri="{9D8B030D-6E8A-4147-A177-3AD203B41FA5}">
                      <a16:colId xmlns:a16="http://schemas.microsoft.com/office/drawing/2014/main" val="910666328"/>
                    </a:ext>
                  </a:extLst>
                </a:gridCol>
              </a:tblGrid>
              <a:tr h="1069533">
                <a:tc>
                  <a:txBody>
                    <a:bodyPr/>
                    <a:lstStyle/>
                    <a:p>
                      <a:endParaRPr lang="en-GB" sz="1150" dirty="0"/>
                    </a:p>
                  </a:txBody>
                  <a:tcPr marL="36000" marR="36000" marT="36000" marB="3600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u="none" strike="noStrike" dirty="0">
                          <a:solidFill>
                            <a:srgbClr val="111111"/>
                          </a:solidFill>
                          <a:effectLst/>
                          <a:latin typeface="Open Sans"/>
                        </a:rPr>
                        <a:t>Robots challenge humans in their own sports and win, is this the singularity?</a:t>
                      </a:r>
                      <a:endParaRPr lang="en-GB" sz="115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82300221"/>
                  </a:ext>
                </a:extLst>
              </a:tr>
              <a:tr h="1069533">
                <a:tc>
                  <a:txBody>
                    <a:bodyPr/>
                    <a:lstStyle/>
                    <a:p>
                      <a:endParaRPr lang="en-GB" sz="115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GB" sz="1200" b="0" i="0" u="none" strike="noStrike" dirty="0">
                          <a:solidFill>
                            <a:srgbClr val="111111"/>
                          </a:solidFill>
                          <a:effectLst/>
                          <a:latin typeface="Open Sans"/>
                        </a:rPr>
                        <a:t>Robots fight as war continues to rage without any human casualties for 10 consecutive years</a:t>
                      </a:r>
                      <a:endParaRPr lang="en-GB" sz="115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13948182"/>
                  </a:ext>
                </a:extLst>
              </a:tr>
              <a:tr h="975768">
                <a:tc>
                  <a:txBody>
                    <a:bodyPr/>
                    <a:lstStyle/>
                    <a:p>
                      <a:endParaRPr lang="en-GB" sz="115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GB" sz="1200" b="0" i="0" u="none" strike="noStrike" dirty="0">
                          <a:solidFill>
                            <a:srgbClr val="111111"/>
                          </a:solidFill>
                          <a:effectLst/>
                          <a:latin typeface="Open Sans"/>
                        </a:rPr>
                        <a:t>First union formed for robot workers rights</a:t>
                      </a:r>
                      <a:endParaRPr lang="en-GB" sz="115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380104609"/>
                  </a:ext>
                </a:extLst>
              </a:tr>
              <a:tr h="1069533">
                <a:tc>
                  <a:txBody>
                    <a:bodyPr/>
                    <a:lstStyle/>
                    <a:p>
                      <a:endParaRPr lang="en-GB" sz="115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GB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Open Sans"/>
                        </a:rPr>
                        <a:t>Robots disguised as humans are walking undetected on our streets. Are they getting too human?</a:t>
                      </a:r>
                      <a:endParaRPr lang="en-GB" sz="110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918990891"/>
                  </a:ext>
                </a:extLst>
              </a:tr>
            </a:tbl>
          </a:graphicData>
        </a:graphic>
      </p:graphicFrame>
      <p:pic>
        <p:nvPicPr>
          <p:cNvPr id="40" name="Picture 39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9F7B1F4B-2ADF-1548-9B16-53ECF11A692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820" r="9623"/>
          <a:stretch/>
        </p:blipFill>
        <p:spPr>
          <a:xfrm>
            <a:off x="5001360" y="3739372"/>
            <a:ext cx="1015503" cy="1062035"/>
          </a:xfrm>
          <a:prstGeom prst="rect">
            <a:avLst/>
          </a:prstGeom>
        </p:spPr>
      </p:pic>
      <p:pic>
        <p:nvPicPr>
          <p:cNvPr id="41" name="Picture 40" descr="A picture containing object, water, person, sitting&#10;&#10;Description automatically generated">
            <a:extLst>
              <a:ext uri="{FF2B5EF4-FFF2-40B4-BE49-F238E27FC236}">
                <a16:creationId xmlns:a16="http://schemas.microsoft.com/office/drawing/2014/main" id="{1ADB0C2F-2B9D-2A48-B554-8BBEAB419B0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282" r="21295" b="4297"/>
          <a:stretch/>
        </p:blipFill>
        <p:spPr>
          <a:xfrm>
            <a:off x="5001361" y="2691699"/>
            <a:ext cx="1015503" cy="1022849"/>
          </a:xfrm>
          <a:prstGeom prst="rect">
            <a:avLst/>
          </a:prstGeom>
        </p:spPr>
      </p:pic>
      <p:pic>
        <p:nvPicPr>
          <p:cNvPr id="43" name="Picture 42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F76A2A39-8D90-B04E-8062-083473A237A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9637"/>
          <a:stretch/>
        </p:blipFill>
        <p:spPr>
          <a:xfrm>
            <a:off x="5004007" y="4832401"/>
            <a:ext cx="1018734" cy="1028147"/>
          </a:xfrm>
          <a:prstGeom prst="rect">
            <a:avLst/>
          </a:prstGeom>
        </p:spPr>
      </p:pic>
      <p:pic>
        <p:nvPicPr>
          <p:cNvPr id="45" name="Picture 44" descr="A picture containing grass, zombie, person, soccer&#10;&#10;Description automatically generated">
            <a:extLst>
              <a:ext uri="{FF2B5EF4-FFF2-40B4-BE49-F238E27FC236}">
                <a16:creationId xmlns:a16="http://schemas.microsoft.com/office/drawing/2014/main" id="{E87DC4AA-DDA6-8C40-AF85-DE8A5FDC1E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26367" y="1614666"/>
            <a:ext cx="781140" cy="1044871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28F75C29-0D23-C04A-99EE-BC2811C5D386}"/>
              </a:ext>
            </a:extLst>
          </p:cNvPr>
          <p:cNvGrpSpPr/>
          <p:nvPr/>
        </p:nvGrpSpPr>
        <p:grpSpPr>
          <a:xfrm>
            <a:off x="8869722" y="523255"/>
            <a:ext cx="3000375" cy="6086475"/>
            <a:chOff x="3347914" y="385762"/>
            <a:chExt cx="3000375" cy="6086475"/>
          </a:xfrm>
        </p:grpSpPr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9960864F-01B2-754D-9131-C4F41B74EA55}"/>
                </a:ext>
              </a:extLst>
            </p:cNvPr>
            <p:cNvSpPr/>
            <p:nvPr/>
          </p:nvSpPr>
          <p:spPr>
            <a:xfrm>
              <a:off x="3347914" y="385762"/>
              <a:ext cx="3000375" cy="6086475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BACEA56-1C23-8040-8099-42B3A7058F08}"/>
                </a:ext>
              </a:extLst>
            </p:cNvPr>
            <p:cNvSpPr/>
            <p:nvPr/>
          </p:nvSpPr>
          <p:spPr>
            <a:xfrm>
              <a:off x="3621974" y="795647"/>
              <a:ext cx="2474026" cy="498763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9A602B5-EF3E-6B43-82C6-4BFA53C70E91}"/>
                </a:ext>
              </a:extLst>
            </p:cNvPr>
            <p:cNvSpPr/>
            <p:nvPr/>
          </p:nvSpPr>
          <p:spPr>
            <a:xfrm>
              <a:off x="4622470" y="5902036"/>
              <a:ext cx="451262" cy="451262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83D9DF9-E598-B64B-9F6A-330D8EF20D95}"/>
                </a:ext>
              </a:extLst>
            </p:cNvPr>
            <p:cNvSpPr/>
            <p:nvPr/>
          </p:nvSpPr>
          <p:spPr>
            <a:xfrm>
              <a:off x="5771406" y="498765"/>
              <a:ext cx="190005" cy="20188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8FA5EA4-45A3-3345-A993-FF620F9F79D3}"/>
                </a:ext>
              </a:extLst>
            </p:cNvPr>
            <p:cNvCxnSpPr>
              <a:cxnSpLocks/>
            </p:cNvCxnSpPr>
            <p:nvPr/>
          </p:nvCxnSpPr>
          <p:spPr>
            <a:xfrm>
              <a:off x="4438403" y="581893"/>
              <a:ext cx="819397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DC22ED2A-DFEE-FD45-9AA5-1EE7043BD8BC}"/>
              </a:ext>
            </a:extLst>
          </p:cNvPr>
          <p:cNvSpPr/>
          <p:nvPr/>
        </p:nvSpPr>
        <p:spPr>
          <a:xfrm>
            <a:off x="9177901" y="957965"/>
            <a:ext cx="2403247" cy="6175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Browse Tech News</a:t>
            </a:r>
          </a:p>
        </p:txBody>
      </p:sp>
      <p:graphicFrame>
        <p:nvGraphicFramePr>
          <p:cNvPr id="53" name="Table 14">
            <a:extLst>
              <a:ext uri="{FF2B5EF4-FFF2-40B4-BE49-F238E27FC236}">
                <a16:creationId xmlns:a16="http://schemas.microsoft.com/office/drawing/2014/main" id="{1B973790-32B0-1D4F-9AAF-E60ED7B0AB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116239"/>
              </p:ext>
            </p:extLst>
          </p:nvPr>
        </p:nvGraphicFramePr>
        <p:xfrm>
          <a:off x="9177901" y="1600307"/>
          <a:ext cx="2417636" cy="4278132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049979">
                  <a:extLst>
                    <a:ext uri="{9D8B030D-6E8A-4147-A177-3AD203B41FA5}">
                      <a16:colId xmlns:a16="http://schemas.microsoft.com/office/drawing/2014/main" val="2618076252"/>
                    </a:ext>
                  </a:extLst>
                </a:gridCol>
                <a:gridCol w="1367657">
                  <a:extLst>
                    <a:ext uri="{9D8B030D-6E8A-4147-A177-3AD203B41FA5}">
                      <a16:colId xmlns:a16="http://schemas.microsoft.com/office/drawing/2014/main" val="910666328"/>
                    </a:ext>
                  </a:extLst>
                </a:gridCol>
              </a:tblGrid>
              <a:tr h="1069533">
                <a:tc>
                  <a:txBody>
                    <a:bodyPr/>
                    <a:lstStyle/>
                    <a:p>
                      <a:endParaRPr lang="en-GB" sz="1150" dirty="0"/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u="none" strike="noStrike" dirty="0">
                          <a:solidFill>
                            <a:srgbClr val="111111"/>
                          </a:solidFill>
                          <a:effectLst/>
                          <a:latin typeface="Open Sans"/>
                        </a:rPr>
                        <a:t>How far would you trust your robot companion and should you?</a:t>
                      </a:r>
                      <a:endParaRPr lang="en-GB" sz="115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82300221"/>
                  </a:ext>
                </a:extLst>
              </a:tr>
              <a:tr h="1069533">
                <a:tc>
                  <a:txBody>
                    <a:bodyPr/>
                    <a:lstStyle/>
                    <a:p>
                      <a:endParaRPr lang="en-GB" sz="1150" dirty="0"/>
                    </a:p>
                  </a:txBody>
                  <a:tcPr marL="36000" marR="36000" marT="36000" marB="3600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50" dirty="0"/>
                        <a:t>Court case against human charged with rape of a robot continues into second day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13948182"/>
                  </a:ext>
                </a:extLst>
              </a:tr>
              <a:tr h="1069533">
                <a:tc>
                  <a:txBody>
                    <a:bodyPr/>
                    <a:lstStyle/>
                    <a:p>
                      <a:endParaRPr lang="en-GB" sz="115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Appeals court due to rule on removal of reset buttons on intelligent robots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380104609"/>
                  </a:ext>
                </a:extLst>
              </a:tr>
              <a:tr h="1069533">
                <a:tc>
                  <a:txBody>
                    <a:bodyPr/>
                    <a:lstStyle/>
                    <a:p>
                      <a:endParaRPr lang="en-GB" sz="1150" dirty="0"/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First criminal sentence due to be issued by a robot judge today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918990891"/>
                  </a:ext>
                </a:extLst>
              </a:tr>
            </a:tbl>
          </a:graphicData>
        </a:graphic>
      </p:graphicFrame>
      <p:pic>
        <p:nvPicPr>
          <p:cNvPr id="55" name="Picture 54" descr="A close up of a device&#10;&#10;Description automatically generated">
            <a:extLst>
              <a:ext uri="{FF2B5EF4-FFF2-40B4-BE49-F238E27FC236}">
                <a16:creationId xmlns:a16="http://schemas.microsoft.com/office/drawing/2014/main" id="{314107AC-91CE-AE41-93F2-1FCE3428F7B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7163"/>
          <a:stretch/>
        </p:blipFill>
        <p:spPr>
          <a:xfrm>
            <a:off x="9305917" y="1600307"/>
            <a:ext cx="760366" cy="1059230"/>
          </a:xfrm>
          <a:prstGeom prst="rect">
            <a:avLst/>
          </a:prstGeom>
        </p:spPr>
      </p:pic>
      <p:pic>
        <p:nvPicPr>
          <p:cNvPr id="57" name="Picture 56" descr="A person in a blue shirt&#10;&#10;Description automatically generated">
            <a:extLst>
              <a:ext uri="{FF2B5EF4-FFF2-40B4-BE49-F238E27FC236}">
                <a16:creationId xmlns:a16="http://schemas.microsoft.com/office/drawing/2014/main" id="{711DAF5A-44AC-8A48-827D-593CA1D2350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8851"/>
          <a:stretch/>
        </p:blipFill>
        <p:spPr>
          <a:xfrm>
            <a:off x="9264822" y="2691700"/>
            <a:ext cx="871559" cy="1022848"/>
          </a:xfrm>
          <a:prstGeom prst="rect">
            <a:avLst/>
          </a:prstGeom>
        </p:spPr>
      </p:pic>
      <p:pic>
        <p:nvPicPr>
          <p:cNvPr id="61" name="Picture 60" descr="A picture containing table, indoor, sitting, computer&#10;&#10;Description automatically generated">
            <a:extLst>
              <a:ext uri="{FF2B5EF4-FFF2-40B4-BE49-F238E27FC236}">
                <a16:creationId xmlns:a16="http://schemas.microsoft.com/office/drawing/2014/main" id="{434F60A0-7836-954F-AC07-EA54E271BA81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9717" r="18801" b="9351"/>
          <a:stretch/>
        </p:blipFill>
        <p:spPr>
          <a:xfrm>
            <a:off x="9177902" y="3756874"/>
            <a:ext cx="1040624" cy="1022848"/>
          </a:xfrm>
          <a:prstGeom prst="rect">
            <a:avLst/>
          </a:prstGeom>
        </p:spPr>
      </p:pic>
      <p:pic>
        <p:nvPicPr>
          <p:cNvPr id="63" name="Picture 62" descr="A picture containing tool, hammer, table, indoor&#10;&#10;Description automatically generated">
            <a:extLst>
              <a:ext uri="{FF2B5EF4-FFF2-40B4-BE49-F238E27FC236}">
                <a16:creationId xmlns:a16="http://schemas.microsoft.com/office/drawing/2014/main" id="{8B166E22-94BF-744F-BD83-3807C731149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77900" y="4946347"/>
            <a:ext cx="1042339" cy="69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46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165</Words>
  <Application>Microsoft Office PowerPoint</Application>
  <PresentationFormat>Widescreen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Tally Roberts [nar25] (Staff)</dc:creator>
  <cp:lastModifiedBy>Tally Roberts [nar25] (Staff)</cp:lastModifiedBy>
  <cp:revision>1</cp:revision>
  <dcterms:created xsi:type="dcterms:W3CDTF">2021-06-21T13:50:22Z</dcterms:created>
  <dcterms:modified xsi:type="dcterms:W3CDTF">2021-06-21T13:51:33Z</dcterms:modified>
</cp:coreProperties>
</file>